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sldIdLst>
    <p:sldId id="266" r:id="rId4"/>
    <p:sldId id="256" r:id="rId5"/>
    <p:sldId id="289" r:id="rId6"/>
    <p:sldId id="299" r:id="rId7"/>
    <p:sldId id="298" r:id="rId8"/>
    <p:sldId id="300" r:id="rId9"/>
    <p:sldId id="286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F2F9"/>
    <a:srgbClr val="DBE9F5"/>
    <a:srgbClr val="B7CFEB"/>
    <a:srgbClr val="ABC7D7"/>
    <a:srgbClr val="DFDFDF"/>
    <a:srgbClr val="002FC1"/>
    <a:srgbClr val="DADFF2"/>
    <a:srgbClr val="3975C0"/>
    <a:srgbClr val="D2A5EA"/>
    <a:srgbClr val="26262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F8694F-2913-4554-B110-1F71D40349B9}" v="402" dt="2024-10-09T23:18:48.704"/>
    <p1510:client id="{9FABA0AB-0E14-496D-8076-57D9B3C04598}" v="2" dt="2024-10-09T19:42:13.5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672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microsoft.com/office/2015/10/relationships/revisionInfo" Target="revisionInfo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9D7B5-541E-7EA4-2431-8F78BE04BA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3CA37B-C57C-098A-32EB-B2AFE1A28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2C6C70-62B1-7B5C-EBE7-FE4A7230F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5359D5-8CDC-CD84-065C-5658FDD79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DFC78A-403C-04FF-6E6F-FAD93BF31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812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E6FB79-9392-6620-A1A7-5C9257509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056621-A6ED-CE76-E36C-21B0BF8C8E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40BDA1-F941-F919-DF16-114F90736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F2FD7F-4A8F-8583-CDF1-458E30720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E341BB-A4D1-E575-081E-C0DBBF451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14BDB8-8D99-582A-259E-83FFD8BBD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762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F709F-0FD5-4D19-F5E1-17AF533AD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BA15A8-A6E8-4AC9-BAB4-B22535C69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A33A22-96FB-212B-BBE7-8267D70CC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DC0052-27D3-7155-AD41-80B272AF7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C09F5A-D05F-F996-192E-E9C5AE415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7727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A71C72-D2CC-EF51-F0BF-5B912D63C7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FD075A-535D-8797-9AAA-9EC250411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4691C4-D111-0993-1412-8842E9FA8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039303-D678-E2D3-F493-D7602E436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E01475-F44F-AEC7-9C73-2DC7A6B51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442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E4031E-E641-C4CA-21C9-7A1FE93EB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C8EEE0-ED24-4DA2-9A98-817AA59C5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48F566-AE9A-C6E1-99C3-3EA692C8E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C6F62E-2FBF-A364-D9CE-D70B60E25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16CE53-F12D-0023-C90C-249606728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0793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DFEBF-AE13-21C4-B417-53C1912EC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383D3-0DFC-3B16-AFD9-ED826B49D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77E0C2-CA57-1569-4BB6-794AAE9FF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E2A88B-A6E2-FDD7-A876-FA2C7A1F1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6CE3D9-A372-3E1C-8318-FD5849D3B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82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39459B-2F0C-11DA-17C7-CBC92F494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06E463-C691-C8B8-DA0F-39DE939C20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11B277-F030-EC73-A034-0956AEA09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4020CB-4B74-3F91-6FE7-D42743DB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1C1C04-4D83-5A6B-660D-8D17C2593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63E102-AD39-A790-E46E-8FEDD3B18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685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19BC4F-AA18-765C-C0AE-9C7CE9923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3D5F2-0493-000D-ACB2-EDC390AFE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94222C-B029-A967-3A86-E3E4D143B3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30AE79-EA7B-3764-44E0-9C801DD5B8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F7B8E2F-2266-F42F-38F4-B46D694EAE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1D2AC2-7CDC-D245-4827-8322C676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415EC7F-0464-AD0F-5B19-BDB80CAB0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01FC341-77CF-4D3F-158F-B91AD7C23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508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C3CCDD-41F2-E828-F535-1D1310E35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15E5F0E-72FB-E641-00D1-527A9C807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450683-88B0-DFCB-D629-227A8F94F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D01974-FB93-1F53-CDAF-AC0793B7B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31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00000D-6716-6256-E191-88D9D982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0A4040-0CE3-0F32-4BE3-66DA0872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90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00000D-6716-6256-E191-88D9D982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0A4040-0CE3-0F32-4BE3-66DA0872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99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D86FC-F761-4A6A-6C20-1CB915ABF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EE8658-6920-3C9E-00A3-3ACE837CF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B2EBC1-E24A-EFAA-E134-3525E7572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85FD1A-10F7-C603-E8EE-691FA5CCA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B3F40D-1E03-9A02-A3CA-38E2D8F38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28D190-5C5B-BC4B-9CCA-FE839D35E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7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AD6FF6-A1B0-1E23-9753-E1348B469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11A424-84CF-9C90-DD87-9705BCD0E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CD9DDE-7AC9-BDBE-F57B-7130F5A2F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7A746-2308-4D9D-AAD0-07174381C9E7}" type="datetimeFigureOut">
              <a:rPr lang="ko-KR" altLang="en-US" smtClean="0"/>
              <a:t>2024. 10. 17.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148121-D864-08AB-BAD3-63D9A030C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A563BA-8FB1-C9EA-A62E-56F70D261C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47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9227FE4-AE00-93CC-06BC-F3036DCD060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39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DB185A-389C-1354-77FB-40F054D49CA0}"/>
              </a:ext>
            </a:extLst>
          </p:cNvPr>
          <p:cNvSpPr txBox="1"/>
          <p:nvPr/>
        </p:nvSpPr>
        <p:spPr>
          <a:xfrm>
            <a:off x="1483218" y="2028616"/>
            <a:ext cx="92256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 err="1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프리웨이트</a:t>
            </a:r>
            <a:r>
              <a:rPr lang="ko-KR" altLang="en-US" sz="540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운동 분석 시스템</a:t>
            </a:r>
            <a:endParaRPr lang="en-US" altLang="ko-KR" sz="540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FBE0A6-A618-3E78-FD7D-E3F7433F3C46}"/>
              </a:ext>
            </a:extLst>
          </p:cNvPr>
          <p:cNvSpPr txBox="1"/>
          <p:nvPr/>
        </p:nvSpPr>
        <p:spPr>
          <a:xfrm>
            <a:off x="9491019" y="4957479"/>
            <a:ext cx="17203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팀 </a:t>
            </a:r>
            <a:r>
              <a:rPr lang="ko-KR" alt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푸바오</a:t>
            </a:r>
            <a:endParaRPr lang="ko-KR" alt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23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B2F7190-AE4F-022C-E44F-4D31ACCA7477}"/>
              </a:ext>
            </a:extLst>
          </p:cNvPr>
          <p:cNvCxnSpPr>
            <a:cxnSpLocks/>
          </p:cNvCxnSpPr>
          <p:nvPr/>
        </p:nvCxnSpPr>
        <p:spPr>
          <a:xfrm>
            <a:off x="3802566" y="597034"/>
            <a:ext cx="838943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C59BAF3-689F-2808-81D6-F83606F728F8}"/>
              </a:ext>
            </a:extLst>
          </p:cNvPr>
          <p:cNvSpPr txBox="1"/>
          <p:nvPr/>
        </p:nvSpPr>
        <p:spPr>
          <a:xfrm>
            <a:off x="412595" y="335424"/>
            <a:ext cx="3254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Table of contents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A2EF62-B80D-E7C4-CCB7-3FB5430CB2A8}"/>
              </a:ext>
            </a:extLst>
          </p:cNvPr>
          <p:cNvSpPr txBox="1"/>
          <p:nvPr/>
        </p:nvSpPr>
        <p:spPr>
          <a:xfrm>
            <a:off x="1127779" y="2144704"/>
            <a:ext cx="352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cs typeface="+mn-cs"/>
              </a:rPr>
              <a:t>1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D6B15E-EF99-4560-D8CF-D02ABB51A94A}"/>
              </a:ext>
            </a:extLst>
          </p:cNvPr>
          <p:cNvSpPr txBox="1"/>
          <p:nvPr/>
        </p:nvSpPr>
        <p:spPr>
          <a:xfrm>
            <a:off x="2328184" y="2175482"/>
            <a:ext cx="13388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cs typeface="+mn-cs"/>
              </a:rPr>
              <a:t>피드백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59DDB-0F06-66CB-83E3-42848170B0AB}"/>
              </a:ext>
            </a:extLst>
          </p:cNvPr>
          <p:cNvSpPr txBox="1"/>
          <p:nvPr/>
        </p:nvSpPr>
        <p:spPr>
          <a:xfrm>
            <a:off x="1097322" y="4434422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solidFill>
                  <a:prstClr val="white"/>
                </a:solidFill>
                <a:latin typeface="Pretendard"/>
              </a:rPr>
              <a:t>2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E69ABD-17A1-AD45-7AE9-E3F9DD9D81A9}"/>
              </a:ext>
            </a:extLst>
          </p:cNvPr>
          <p:cNvSpPr txBox="1"/>
          <p:nvPr/>
        </p:nvSpPr>
        <p:spPr>
          <a:xfrm>
            <a:off x="2328184" y="446520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spc="600" dirty="0">
                <a:solidFill>
                  <a:prstClr val="white"/>
                </a:solidFill>
                <a:latin typeface="Pretendard"/>
              </a:rPr>
              <a:t>진행상황</a:t>
            </a:r>
            <a:endParaRPr kumimoji="0" lang="ko-KR" altLang="en-US" sz="24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857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DC3142-D027-522B-7DD5-EB738F8A583E}"/>
              </a:ext>
            </a:extLst>
          </p:cNvPr>
          <p:cNvSpPr txBox="1"/>
          <p:nvPr/>
        </p:nvSpPr>
        <p:spPr>
          <a:xfrm>
            <a:off x="1065220" y="1422655"/>
            <a:ext cx="4939306" cy="33239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b="1" dirty="0"/>
              <a:t>올바른 자세</a:t>
            </a:r>
            <a:endParaRPr lang="en-US" altLang="ko-KR" sz="2500" b="1" dirty="0"/>
          </a:p>
          <a:p>
            <a:pPr marL="800100" lvl="1" indent="-342900">
              <a:buFont typeface="Calibri"/>
              <a:buChar char="-"/>
            </a:pPr>
            <a:endParaRPr lang="en-US" altLang="ko-KR" sz="2500" dirty="0"/>
          </a:p>
          <a:p>
            <a:pPr marL="800100" lvl="1" indent="-342900">
              <a:buFont typeface="Calibri"/>
              <a:buChar char="-"/>
            </a:pPr>
            <a:r>
              <a:rPr lang="ko-KR" altLang="en-US" sz="2000" dirty="0"/>
              <a:t>팔이 높게 올라가지 않고</a:t>
            </a:r>
            <a:r>
              <a:rPr lang="en-US" altLang="ko-KR" sz="2000" dirty="0"/>
              <a:t>,</a:t>
            </a:r>
            <a:br>
              <a:rPr lang="en-US" altLang="ko-KR" sz="2000" dirty="0"/>
            </a:br>
            <a:r>
              <a:rPr lang="ko-KR" altLang="en-US" sz="2000" dirty="0"/>
              <a:t>어깨가 들리지 않음</a:t>
            </a:r>
            <a:endParaRPr lang="en-US" altLang="ko-KR" sz="2000" dirty="0"/>
          </a:p>
          <a:p>
            <a:pPr marL="800100" lvl="1" indent="-342900">
              <a:buFont typeface="Calibri"/>
              <a:buChar char="-"/>
            </a:pPr>
            <a:endParaRPr lang="en-US" altLang="ko-KR" sz="2000" dirty="0"/>
          </a:p>
          <a:p>
            <a:pPr marL="800100" lvl="1" indent="-342900">
              <a:buFont typeface="Calibri"/>
              <a:buChar char="-"/>
            </a:pPr>
            <a:r>
              <a:rPr lang="ko-KR" altLang="en-US" sz="2000" dirty="0"/>
              <a:t>어깨뼈 바로 옆에 위치해 있는</a:t>
            </a:r>
            <a:br>
              <a:rPr lang="en-US" altLang="ko-KR" sz="2000" dirty="0"/>
            </a:br>
            <a:r>
              <a:rPr lang="ko-KR" altLang="en-US" sz="2000" dirty="0"/>
              <a:t>측면 삼각근에 자극을 주면서</a:t>
            </a:r>
            <a:br>
              <a:rPr lang="en-US" altLang="ko-KR" sz="2000" dirty="0"/>
            </a:br>
            <a:r>
              <a:rPr lang="ko-KR" altLang="en-US" sz="2000" dirty="0"/>
              <a:t>부상 위험을 줄일 수 있는</a:t>
            </a:r>
            <a:br>
              <a:rPr lang="en-US" altLang="ko-KR" sz="2000" dirty="0"/>
            </a:br>
            <a:r>
              <a:rPr lang="ko-KR" altLang="en-US" sz="2000" dirty="0"/>
              <a:t>이상적인 자세</a:t>
            </a:r>
            <a:endParaRPr lang="en-US" altLang="ko-KR" sz="2500" dirty="0"/>
          </a:p>
          <a:p>
            <a:pPr marL="685800" lvl="2" indent="-228600">
              <a:buFont typeface="Wingdings"/>
              <a:buChar char="§"/>
            </a:pPr>
            <a:endParaRPr lang="ko-KR" altLang="en-US" sz="2000" dirty="0"/>
          </a:p>
        </p:txBody>
      </p:sp>
      <p:pic>
        <p:nvPicPr>
          <p:cNvPr id="6" name="무제">
            <a:hlinkClick r:id="" action="ppaction://media"/>
            <a:extLst>
              <a:ext uri="{FF2B5EF4-FFF2-40B4-BE49-F238E27FC236}">
                <a16:creationId xmlns:a16="http://schemas.microsoft.com/office/drawing/2014/main" id="{BAEE9D71-C9F3-EE6D-38F1-2CD5884E69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6479" y="1422655"/>
            <a:ext cx="2772262" cy="49284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C88571-7C76-26CA-CF47-28ADD51AB923}"/>
              </a:ext>
            </a:extLst>
          </p:cNvPr>
          <p:cNvSpPr txBox="1"/>
          <p:nvPr/>
        </p:nvSpPr>
        <p:spPr>
          <a:xfrm>
            <a:off x="802888" y="363082"/>
            <a:ext cx="2319866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부상위험 예측</a:t>
            </a:r>
          </a:p>
        </p:txBody>
      </p:sp>
    </p:spTree>
    <p:extLst>
      <p:ext uri="{BB962C8B-B14F-4D97-AF65-F5344CB8AC3E}">
        <p14:creationId xmlns:p14="http://schemas.microsoft.com/office/powerpoint/2010/main" val="1124723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DC3142-D027-522B-7DD5-EB738F8A583E}"/>
              </a:ext>
            </a:extLst>
          </p:cNvPr>
          <p:cNvSpPr txBox="1"/>
          <p:nvPr/>
        </p:nvSpPr>
        <p:spPr>
          <a:xfrm>
            <a:off x="1053663" y="1194892"/>
            <a:ext cx="4939306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b="1" dirty="0"/>
              <a:t>부상 위험</a:t>
            </a:r>
            <a:endParaRPr lang="en-US" altLang="ko-KR" sz="2500" b="1" dirty="0"/>
          </a:p>
          <a:p>
            <a:endParaRPr lang="en-US" altLang="ko-KR" sz="2500" b="1" dirty="0"/>
          </a:p>
          <a:p>
            <a:pPr lvl="1"/>
            <a:r>
              <a:rPr lang="ko-KR" altLang="en-US" sz="2000" dirty="0"/>
              <a:t>팔이 높게 올라가는 경우</a:t>
            </a:r>
            <a:endParaRPr lang="en-US" altLang="ko-KR" sz="2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C88571-7C76-26CA-CF47-28ADD51AB923}"/>
              </a:ext>
            </a:extLst>
          </p:cNvPr>
          <p:cNvSpPr txBox="1"/>
          <p:nvPr/>
        </p:nvSpPr>
        <p:spPr>
          <a:xfrm>
            <a:off x="802888" y="363082"/>
            <a:ext cx="2319866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부상위험 예측</a:t>
            </a:r>
          </a:p>
        </p:txBody>
      </p:sp>
      <p:pic>
        <p:nvPicPr>
          <p:cNvPr id="4" name="그림 3" descr="사람, 기계, 공학, 실내이(가) 표시된 사진&#10;&#10;자동 생성된 설명">
            <a:extLst>
              <a:ext uri="{FF2B5EF4-FFF2-40B4-BE49-F238E27FC236}">
                <a16:creationId xmlns:a16="http://schemas.microsoft.com/office/drawing/2014/main" id="{0C643E4B-5378-A391-EB12-9FC0363DB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32" t="32305" r="24075" b="14110"/>
          <a:stretch/>
        </p:blipFill>
        <p:spPr>
          <a:xfrm rot="5400000">
            <a:off x="1608846" y="2448247"/>
            <a:ext cx="3134426" cy="3189564"/>
          </a:xfrm>
          <a:prstGeom prst="rect">
            <a:avLst/>
          </a:prstGeom>
        </p:spPr>
      </p:pic>
      <p:pic>
        <p:nvPicPr>
          <p:cNvPr id="9" name="그림 8" descr="기계, 공학, 사람, 실내이(가) 표시된 사진&#10;&#10;자동 생성된 설명">
            <a:extLst>
              <a:ext uri="{FF2B5EF4-FFF2-40B4-BE49-F238E27FC236}">
                <a16:creationId xmlns:a16="http://schemas.microsoft.com/office/drawing/2014/main" id="{B5E1134C-004D-1649-4717-B6C11989F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59" t="48158" r="31392" b="6739"/>
          <a:stretch/>
        </p:blipFill>
        <p:spPr>
          <a:xfrm rot="5400000">
            <a:off x="6579594" y="2657004"/>
            <a:ext cx="3134427" cy="27720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C8B1D8-C574-50B1-A22A-5C526F464510}"/>
              </a:ext>
            </a:extLst>
          </p:cNvPr>
          <p:cNvSpPr txBox="1"/>
          <p:nvPr/>
        </p:nvSpPr>
        <p:spPr>
          <a:xfrm>
            <a:off x="6199033" y="1958985"/>
            <a:ext cx="493930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1"/>
            <a:r>
              <a:rPr lang="ko-KR" altLang="en-US" sz="2000" dirty="0"/>
              <a:t>어깨가 들리는 경우</a:t>
            </a:r>
            <a:endParaRPr lang="en-US" altLang="ko-KR" sz="2000" dirty="0"/>
          </a:p>
          <a:p>
            <a:pPr marL="685800" lvl="2" indent="-228600">
              <a:buFont typeface="Wingdings"/>
              <a:buChar char="§"/>
            </a:pPr>
            <a:endParaRPr lang="ko-KR" alt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67B449-74EF-0EE5-801B-8A1967A752F3}"/>
              </a:ext>
            </a:extLst>
          </p:cNvPr>
          <p:cNvSpPr txBox="1"/>
          <p:nvPr/>
        </p:nvSpPr>
        <p:spPr>
          <a:xfrm>
            <a:off x="3447878" y="5888547"/>
            <a:ext cx="5090182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b="1" dirty="0" err="1"/>
              <a:t>회전근개</a:t>
            </a:r>
            <a:r>
              <a:rPr lang="ko-KR" altLang="en-US" sz="2500" b="1" dirty="0"/>
              <a:t> 부담  </a:t>
            </a:r>
            <a:r>
              <a:rPr lang="en-US" altLang="ko-KR" sz="2500" b="1" dirty="0"/>
              <a:t>-&gt;</a:t>
            </a:r>
            <a:r>
              <a:rPr lang="ko-KR" altLang="en-US" sz="2500" b="1" dirty="0"/>
              <a:t> 어깨 충돌 증후군</a:t>
            </a:r>
            <a:endParaRPr lang="en-US" altLang="ko-KR" sz="2500" dirty="0"/>
          </a:p>
        </p:txBody>
      </p:sp>
    </p:spTree>
    <p:extLst>
      <p:ext uri="{BB962C8B-B14F-4D97-AF65-F5344CB8AC3E}">
        <p14:creationId xmlns:p14="http://schemas.microsoft.com/office/powerpoint/2010/main" val="232276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3C5354-5ADC-164B-4284-D0A84D4B7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B729C4-04B5-21EC-C0F1-D8EF03E6C535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10F1DB9-3523-3CC8-ADB8-1578791A0EDF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08E911-FB60-85DD-2D51-10E415949D8A}"/>
              </a:ext>
            </a:extLst>
          </p:cNvPr>
          <p:cNvSpPr txBox="1"/>
          <p:nvPr/>
        </p:nvSpPr>
        <p:spPr>
          <a:xfrm>
            <a:off x="802888" y="363082"/>
            <a:ext cx="2319866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부상위험 예측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EF2672-2D77-E96F-754B-4D99A6D13BAA}"/>
              </a:ext>
            </a:extLst>
          </p:cNvPr>
          <p:cNvSpPr txBox="1"/>
          <p:nvPr/>
        </p:nvSpPr>
        <p:spPr>
          <a:xfrm>
            <a:off x="987952" y="1367092"/>
            <a:ext cx="4939306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b="1" dirty="0"/>
              <a:t>데이터 수집</a:t>
            </a:r>
            <a:endParaRPr lang="en-US" altLang="ko-KR" sz="2500" b="1" dirty="0"/>
          </a:p>
        </p:txBody>
      </p:sp>
      <p:pic>
        <p:nvPicPr>
          <p:cNvPr id="24" name="그림 23" descr="텍스트, 소프트웨어, 스크린샷, 웹 페이지이(가) 표시된 사진&#10;&#10;자동 생성된 설명">
            <a:extLst>
              <a:ext uri="{FF2B5EF4-FFF2-40B4-BE49-F238E27FC236}">
                <a16:creationId xmlns:a16="http://schemas.microsoft.com/office/drawing/2014/main" id="{E3AC85FE-6B56-4C16-680D-0294440EE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48" r="55876" b="38337"/>
          <a:stretch/>
        </p:blipFill>
        <p:spPr>
          <a:xfrm>
            <a:off x="434702" y="2711578"/>
            <a:ext cx="3257622" cy="1468009"/>
          </a:xfrm>
          <a:prstGeom prst="rect">
            <a:avLst/>
          </a:prstGeom>
        </p:spPr>
      </p:pic>
      <p:pic>
        <p:nvPicPr>
          <p:cNvPr id="26" name="그림 25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33CCD271-4EC1-5E6D-B883-3E695ED515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869" y="2367965"/>
            <a:ext cx="3082070" cy="231949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D0C707A-A9D2-8994-C3C7-B1AF92CD52EB}"/>
              </a:ext>
            </a:extLst>
          </p:cNvPr>
          <p:cNvSpPr txBox="1"/>
          <p:nvPr/>
        </p:nvSpPr>
        <p:spPr>
          <a:xfrm>
            <a:off x="434702" y="4915002"/>
            <a:ext cx="366139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dirty="0"/>
              <a:t>피트니스 자세 이미지 추출</a:t>
            </a:r>
            <a:endParaRPr lang="en-US" altLang="ko-KR" sz="2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6FD425D-2FEA-8A7D-485F-9931C818DB2D}"/>
              </a:ext>
            </a:extLst>
          </p:cNvPr>
          <p:cNvSpPr txBox="1"/>
          <p:nvPr/>
        </p:nvSpPr>
        <p:spPr>
          <a:xfrm>
            <a:off x="4622917" y="4915002"/>
            <a:ext cx="402849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dirty="0"/>
              <a:t>사이드 </a:t>
            </a:r>
            <a:r>
              <a:rPr lang="ko-KR" altLang="en-US" sz="2000" dirty="0" err="1"/>
              <a:t>레터럴</a:t>
            </a:r>
            <a:r>
              <a:rPr lang="ko-KR" altLang="en-US" sz="2000" dirty="0"/>
              <a:t> </a:t>
            </a:r>
            <a:r>
              <a:rPr lang="ko-KR" altLang="en-US" sz="2000" dirty="0" err="1"/>
              <a:t>레이즈</a:t>
            </a:r>
            <a:r>
              <a:rPr lang="ko-KR" altLang="en-US" sz="2000" dirty="0"/>
              <a:t> 자세 분류</a:t>
            </a:r>
            <a:endParaRPr lang="en-US" altLang="ko-KR" sz="2000" dirty="0"/>
          </a:p>
        </p:txBody>
      </p:sp>
      <p:sp>
        <p:nvSpPr>
          <p:cNvPr id="29" name="이등변 삼각형 40">
            <a:extLst>
              <a:ext uri="{FF2B5EF4-FFF2-40B4-BE49-F238E27FC236}">
                <a16:creationId xmlns:a16="http://schemas.microsoft.com/office/drawing/2014/main" id="{526144BF-FCFB-96D7-3203-8F1DB05FD5A9}"/>
              </a:ext>
            </a:extLst>
          </p:cNvPr>
          <p:cNvSpPr/>
          <p:nvPr/>
        </p:nvSpPr>
        <p:spPr>
          <a:xfrm rot="5400000">
            <a:off x="4153215" y="3340374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 descr="사람, 의류, 신발류, 체력이(가) 표시된 사진&#10;&#10;자동 생성된 설명">
            <a:extLst>
              <a:ext uri="{FF2B5EF4-FFF2-40B4-BE49-F238E27FC236}">
                <a16:creationId xmlns:a16="http://schemas.microsoft.com/office/drawing/2014/main" id="{6D675A38-2D38-06BD-090F-CA5FBE53A1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5577" y="2145957"/>
            <a:ext cx="2077677" cy="25660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3DFED5-0CAB-7AB7-B3C8-FCBEA4590E24}"/>
              </a:ext>
            </a:extLst>
          </p:cNvPr>
          <p:cNvSpPr txBox="1"/>
          <p:nvPr/>
        </p:nvSpPr>
        <p:spPr>
          <a:xfrm>
            <a:off x="9545577" y="4915002"/>
            <a:ext cx="244901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dirty="0"/>
              <a:t>이미지에서 </a:t>
            </a:r>
            <a:endParaRPr lang="en-US" altLang="ko-KR" sz="2000" dirty="0"/>
          </a:p>
          <a:p>
            <a:r>
              <a:rPr lang="ko-KR" altLang="en-US" sz="2000" dirty="0"/>
              <a:t>랜드마크 위치 파악</a:t>
            </a:r>
            <a:endParaRPr lang="en-US" altLang="ko-KR" sz="2000" dirty="0"/>
          </a:p>
          <a:p>
            <a:pPr marL="342900" indent="-342900">
              <a:buFont typeface="Calibri"/>
              <a:buChar char="-"/>
            </a:pPr>
            <a:endParaRPr lang="en-US" altLang="ko-KR" sz="2000" b="1" dirty="0"/>
          </a:p>
        </p:txBody>
      </p:sp>
      <p:sp>
        <p:nvSpPr>
          <p:cNvPr id="5" name="이등변 삼각형 40">
            <a:extLst>
              <a:ext uri="{FF2B5EF4-FFF2-40B4-BE49-F238E27FC236}">
                <a16:creationId xmlns:a16="http://schemas.microsoft.com/office/drawing/2014/main" id="{67DFB607-68A4-6C6F-3963-B6FD955775BE}"/>
              </a:ext>
            </a:extLst>
          </p:cNvPr>
          <p:cNvSpPr/>
          <p:nvPr/>
        </p:nvSpPr>
        <p:spPr>
          <a:xfrm rot="5400000">
            <a:off x="8620876" y="3336866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11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15923-B87C-3C40-7FD7-3BB5BED3B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3E532E0-A252-B3A6-D594-99CFC25FD6F8}"/>
              </a:ext>
            </a:extLst>
          </p:cNvPr>
          <p:cNvSpPr txBox="1"/>
          <p:nvPr/>
        </p:nvSpPr>
        <p:spPr>
          <a:xfrm>
            <a:off x="802888" y="78059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8072D98-B6E7-C141-AEB2-148FC7F3376A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E8A46F-C36B-DCC9-ECE0-873CFFD8829C}"/>
              </a:ext>
            </a:extLst>
          </p:cNvPr>
          <p:cNvSpPr txBox="1"/>
          <p:nvPr/>
        </p:nvSpPr>
        <p:spPr>
          <a:xfrm>
            <a:off x="802888" y="363082"/>
            <a:ext cx="2319866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부상위험 예측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729EC9-10C6-7194-9B75-FF286EBE0EFA}"/>
              </a:ext>
            </a:extLst>
          </p:cNvPr>
          <p:cNvSpPr txBox="1"/>
          <p:nvPr/>
        </p:nvSpPr>
        <p:spPr>
          <a:xfrm>
            <a:off x="987952" y="1367092"/>
            <a:ext cx="4939306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b="1"/>
              <a:t>데이터 수집</a:t>
            </a:r>
            <a:endParaRPr lang="en-US" altLang="ko-KR" sz="25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89558B-1802-290A-B39C-5357CC1514D6}"/>
              </a:ext>
            </a:extLst>
          </p:cNvPr>
          <p:cNvSpPr txBox="1"/>
          <p:nvPr/>
        </p:nvSpPr>
        <p:spPr>
          <a:xfrm>
            <a:off x="2168358" y="5155095"/>
            <a:ext cx="294232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dirty="0"/>
              <a:t>좌표를 수치로 변환하여</a:t>
            </a:r>
            <a:endParaRPr lang="en-US" altLang="ko-KR" sz="2000" dirty="0"/>
          </a:p>
          <a:p>
            <a:r>
              <a:rPr lang="ko-KR" altLang="en-US" sz="2000" dirty="0"/>
              <a:t>모델 별로 정리</a:t>
            </a:r>
            <a:endParaRPr lang="en-US" altLang="ko-KR" sz="2000" dirty="0"/>
          </a:p>
        </p:txBody>
      </p:sp>
      <p:sp>
        <p:nvSpPr>
          <p:cNvPr id="23" name="이등변 삼각형 40">
            <a:extLst>
              <a:ext uri="{FF2B5EF4-FFF2-40B4-BE49-F238E27FC236}">
                <a16:creationId xmlns:a16="http://schemas.microsoft.com/office/drawing/2014/main" id="{3303CDCE-CA0E-FCCE-F2E5-ED8A1645CF4D}"/>
              </a:ext>
            </a:extLst>
          </p:cNvPr>
          <p:cNvSpPr/>
          <p:nvPr/>
        </p:nvSpPr>
        <p:spPr>
          <a:xfrm rot="5400000">
            <a:off x="7015332" y="3485541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스크린샷, 텍스트, 패턴, 흑백이(가) 표시된 사진&#10;&#10;자동 생성된 설명">
            <a:extLst>
              <a:ext uri="{FF2B5EF4-FFF2-40B4-BE49-F238E27FC236}">
                <a16:creationId xmlns:a16="http://schemas.microsoft.com/office/drawing/2014/main" id="{20E537C8-1DBC-77E8-0330-3CC698749F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358" y="2448047"/>
            <a:ext cx="3636623" cy="2297574"/>
          </a:xfrm>
          <a:prstGeom prst="rect">
            <a:avLst/>
          </a:prstGeom>
        </p:spPr>
      </p:pic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E9EA5814-19AC-55F7-B5ED-C1E49BB2A5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033" y="3199052"/>
            <a:ext cx="2354876" cy="9026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8B2943-B20A-3410-1D59-991948F3F2A7}"/>
              </a:ext>
            </a:extLst>
          </p:cNvPr>
          <p:cNvSpPr txBox="1"/>
          <p:nvPr/>
        </p:nvSpPr>
        <p:spPr>
          <a:xfrm>
            <a:off x="8001975" y="5108928"/>
            <a:ext cx="252499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dirty="0"/>
              <a:t>위험 단계 기준 설정</a:t>
            </a:r>
            <a:endParaRPr lang="en-US" altLang="ko-KR" sz="2000" dirty="0"/>
          </a:p>
        </p:txBody>
      </p:sp>
      <p:sp>
        <p:nvSpPr>
          <p:cNvPr id="9" name="이등변 삼각형 40">
            <a:extLst>
              <a:ext uri="{FF2B5EF4-FFF2-40B4-BE49-F238E27FC236}">
                <a16:creationId xmlns:a16="http://schemas.microsoft.com/office/drawing/2014/main" id="{A3B7DBA3-33FF-ACBF-9CC6-94AAC793CFC3}"/>
              </a:ext>
            </a:extLst>
          </p:cNvPr>
          <p:cNvSpPr/>
          <p:nvPr/>
        </p:nvSpPr>
        <p:spPr>
          <a:xfrm rot="5400000">
            <a:off x="1143309" y="3459534"/>
            <a:ext cx="442763" cy="381693"/>
          </a:xfrm>
          <a:prstGeom prst="triangle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580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96BAB6A-7EB3-0857-14BB-B52A827D47F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2879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7E7480-CCA7-F531-E485-18C961EE4030}"/>
              </a:ext>
            </a:extLst>
          </p:cNvPr>
          <p:cNvSpPr txBox="1"/>
          <p:nvPr/>
        </p:nvSpPr>
        <p:spPr>
          <a:xfrm>
            <a:off x="683535" y="2644170"/>
            <a:ext cx="504407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b="1" dirty="0">
                <a:solidFill>
                  <a:schemeClr val="accent6">
                    <a:lumMod val="75000"/>
                  </a:schemeClr>
                </a:solidFill>
              </a:rPr>
              <a:t>Thank you</a:t>
            </a:r>
            <a:endParaRPr lang="ko-KR" altLang="en-US" sz="8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FC3C49B-4BAE-6170-B1E6-3D607098C2A8}"/>
              </a:ext>
            </a:extLst>
          </p:cNvPr>
          <p:cNvCxnSpPr>
            <a:cxnSpLocks/>
          </p:cNvCxnSpPr>
          <p:nvPr/>
        </p:nvCxnSpPr>
        <p:spPr>
          <a:xfrm>
            <a:off x="6168947" y="3504236"/>
            <a:ext cx="5797346" cy="0"/>
          </a:xfrm>
          <a:prstGeom prst="line">
            <a:avLst/>
          </a:prstGeom>
          <a:ln w="1778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57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Deep Learning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FC1"/>
      </a:accent1>
      <a:accent2>
        <a:srgbClr val="3975C0"/>
      </a:accent2>
      <a:accent3>
        <a:srgbClr val="ABC7D7"/>
      </a:accent3>
      <a:accent4>
        <a:srgbClr val="DFDFDF"/>
      </a:accent4>
      <a:accent5>
        <a:srgbClr val="DADFF2"/>
      </a:accent5>
      <a:accent6>
        <a:srgbClr val="D2A5EA"/>
      </a:accent6>
      <a:hlink>
        <a:srgbClr val="262626"/>
      </a:hlink>
      <a:folHlink>
        <a:srgbClr val="262626"/>
      </a:folHlink>
    </a:clrScheme>
    <a:fontScheme name="Pretendard Black_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FDF761729AC6014BA7950E3B7C7BAFD9" ma:contentTypeVersion="4" ma:contentTypeDescription="새 문서를 만듭니다." ma:contentTypeScope="" ma:versionID="06731fe1e0f41e8340d7a2a940443305">
  <xsd:schema xmlns:xsd="http://www.w3.org/2001/XMLSchema" xmlns:xs="http://www.w3.org/2001/XMLSchema" xmlns:p="http://schemas.microsoft.com/office/2006/metadata/properties" xmlns:ns2="178a251e-d20a-4538-8451-09abd48500b6" targetNamespace="http://schemas.microsoft.com/office/2006/metadata/properties" ma:root="true" ma:fieldsID="d36c62214b3c2c9abba25c30e63fedcc" ns2:_="">
    <xsd:import namespace="178a251e-d20a-4538-8451-09abd48500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8a251e-d20a-4538-8451-09abd48500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7134763-EF28-4A9E-A47E-4AF133CEAD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78a251e-d20a-4538-8451-09abd48500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EC6DEC3-1C4F-4C85-8946-6D14A0FC075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2468</TotalTime>
  <Words>103</Words>
  <Application>Microsoft Macintosh PowerPoint</Application>
  <PresentationFormat>와이드스크린</PresentationFormat>
  <Paragraphs>35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Pretendard</vt:lpstr>
      <vt:lpstr>Pretendard Black</vt:lpstr>
      <vt:lpstr>Arial</vt:lpstr>
      <vt:lpstr>Calibri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오찬 권</cp:lastModifiedBy>
  <cp:revision>43</cp:revision>
  <dcterms:created xsi:type="dcterms:W3CDTF">2022-12-09T01:31:23Z</dcterms:created>
  <dcterms:modified xsi:type="dcterms:W3CDTF">2024-10-17T04:26:55Z</dcterms:modified>
</cp:coreProperties>
</file>

<file path=docProps/thumbnail.jpeg>
</file>